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14"/>
      </p:cViewPr>
      <p:guideLst>
        <p:guide orient="horz" pos="200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72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85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107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1913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310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284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93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054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05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14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91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22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90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4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37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99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14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316F8-66D4-41E0-98A4-4025326FEE10}" type="datetimeFigureOut">
              <a:rPr lang="ru-RU" smtClean="0"/>
              <a:t>22.03.2023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3EBDF-3488-4272-837D-8925D697A1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27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90416" y="0"/>
            <a:ext cx="8791575" cy="1199025"/>
          </a:xfrm>
        </p:spPr>
        <p:txBody>
          <a:bodyPr/>
          <a:lstStyle/>
          <a:p>
            <a:r>
              <a:rPr lang="ru-RU" dirty="0"/>
              <a:t>Особенности синтаксиса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78" l="10000" r="90000">
                        <a14:foregroundMark x1="17444" y1="23000" x2="17444" y2="23000"/>
                        <a14:foregroundMark x1="37333" y1="45222" x2="37333" y2="45222"/>
                        <a14:foregroundMark x1="70000" y1="44556" x2="70000" y2="44556"/>
                        <a14:foregroundMark x1="80889" y1="37111" x2="80889" y2="37111"/>
                        <a14:foregroundMark x1="81111" y1="64667" x2="81111" y2="64667"/>
                        <a14:foregroundMark x1="42000" y1="66778" x2="42000" y2="66778"/>
                        <a14:foregroundMark x1="56778" y1="91778" x2="56778" y2="91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9009" y="959699"/>
            <a:ext cx="3703234" cy="3703234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493134" y="5303520"/>
            <a:ext cx="2485505" cy="1398814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Смоленская Ирина</a:t>
            </a:r>
          </a:p>
          <a:p>
            <a:r>
              <a:rPr lang="ru-RU" dirty="0" smtClean="0"/>
              <a:t>Боброва </a:t>
            </a:r>
            <a:r>
              <a:rPr lang="ru-RU" dirty="0" err="1" smtClean="0"/>
              <a:t>мария</a:t>
            </a:r>
            <a:endParaRPr lang="ru-RU" dirty="0" smtClean="0"/>
          </a:p>
          <a:p>
            <a:r>
              <a:rPr lang="ru-RU" dirty="0" smtClean="0"/>
              <a:t>Би21-3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39" y="618707"/>
            <a:ext cx="4044226" cy="40442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585" y="3699932"/>
            <a:ext cx="2584830" cy="28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6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3332" y="245533"/>
            <a:ext cx="699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Основные различия </a:t>
            </a:r>
            <a:r>
              <a:rPr lang="en-US" sz="2400" dirty="0" smtClean="0"/>
              <a:t>PostgreSQL </a:t>
            </a:r>
            <a:r>
              <a:rPr lang="ru-RU" sz="2400" dirty="0" smtClean="0"/>
              <a:t>от</a:t>
            </a:r>
            <a:r>
              <a:rPr lang="en-US" sz="2400" dirty="0" smtClean="0"/>
              <a:t> MySQL</a:t>
            </a:r>
            <a:r>
              <a:rPr lang="ru-RU" sz="2400" dirty="0" smtClean="0"/>
              <a:t> 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1473200"/>
            <a:ext cx="82211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1.1 </a:t>
            </a:r>
            <a:r>
              <a:rPr lang="ru-RU" dirty="0" err="1"/>
              <a:t>PostgreSQL</a:t>
            </a:r>
            <a:r>
              <a:rPr lang="ru-RU" dirty="0"/>
              <a:t> не имеет типы движков (</a:t>
            </a:r>
            <a:r>
              <a:rPr lang="ru-RU" dirty="0" err="1"/>
              <a:t>MySQL</a:t>
            </a:r>
            <a:r>
              <a:rPr lang="ru-RU" dirty="0"/>
              <a:t> — </a:t>
            </a:r>
            <a:r>
              <a:rPr lang="ru-RU" dirty="0" err="1"/>
              <a:t>innodb</a:t>
            </a:r>
            <a:r>
              <a:rPr lang="ru-RU" dirty="0"/>
              <a:t>, </a:t>
            </a:r>
            <a:r>
              <a:rPr lang="ru-RU" dirty="0" err="1"/>
              <a:t>mysql</a:t>
            </a:r>
            <a:r>
              <a:rPr lang="ru-RU" dirty="0"/>
              <a:t>, </a:t>
            </a:r>
            <a:r>
              <a:rPr lang="ru-RU" dirty="0" err="1"/>
              <a:t>archive</a:t>
            </a:r>
            <a:r>
              <a:rPr lang="ru-RU" dirty="0"/>
              <a:t> и </a:t>
            </a:r>
            <a:r>
              <a:rPr lang="ru-RU" dirty="0" err="1"/>
              <a:t>т.д</a:t>
            </a:r>
            <a:r>
              <a:rPr lang="ru-RU" dirty="0"/>
              <a:t>), но имеет кучу расширений, подобно PHP, которые можно дополнительно ставить, расширяя возможности. Создается впечатление, что </a:t>
            </a:r>
            <a:r>
              <a:rPr lang="ru-RU" dirty="0" err="1"/>
              <a:t>PostgreSQL</a:t>
            </a:r>
            <a:r>
              <a:rPr lang="ru-RU" dirty="0"/>
              <a:t> это своего рода каркас, который набиваешь функциональностью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1.2 Разворачивание сервера </a:t>
            </a:r>
            <a:r>
              <a:rPr lang="ru-RU" dirty="0" err="1"/>
              <a:t>MySQL</a:t>
            </a:r>
            <a:r>
              <a:rPr lang="ru-RU" dirty="0"/>
              <a:t> сводиться лишь по сути к запуску сервера (</a:t>
            </a:r>
            <a:r>
              <a:rPr lang="ru-RU" dirty="0" err="1"/>
              <a:t>systemctl</a:t>
            </a:r>
            <a:r>
              <a:rPr lang="ru-RU" dirty="0"/>
              <a:t> </a:t>
            </a:r>
            <a:r>
              <a:rPr lang="ru-RU" dirty="0" err="1"/>
              <a:t>start</a:t>
            </a:r>
            <a:r>
              <a:rPr lang="ru-RU" dirty="0"/>
              <a:t> </a:t>
            </a:r>
            <a:r>
              <a:rPr lang="ru-RU" dirty="0" err="1"/>
              <a:t>mysql.conf</a:t>
            </a:r>
            <a:r>
              <a:rPr lang="ru-RU" dirty="0"/>
              <a:t>, </a:t>
            </a:r>
            <a:r>
              <a:rPr lang="ru-RU" dirty="0" err="1"/>
              <a:t>service</a:t>
            </a:r>
            <a:r>
              <a:rPr lang="ru-RU" dirty="0"/>
              <a:t> </a:t>
            </a:r>
            <a:r>
              <a:rPr lang="ru-RU" dirty="0" err="1"/>
              <a:t>mysql</a:t>
            </a:r>
            <a:r>
              <a:rPr lang="ru-RU" dirty="0"/>
              <a:t> </a:t>
            </a:r>
            <a:r>
              <a:rPr lang="ru-RU" dirty="0" err="1"/>
              <a:t>start</a:t>
            </a:r>
            <a:r>
              <a:rPr lang="ru-RU" dirty="0"/>
              <a:t>), тогда как в </a:t>
            </a:r>
            <a:r>
              <a:rPr lang="ru-RU" dirty="0" err="1"/>
              <a:t>PostgreSQL</a:t>
            </a:r>
            <a:r>
              <a:rPr lang="ru-RU" dirty="0"/>
              <a:t> нужно завести отдельного пользователя (в операционной системе) для запуска сервера, развернуть отдельно кластер (крутое слово, но по сути тоже самое, что и в </a:t>
            </a:r>
            <a:r>
              <a:rPr lang="ru-RU" dirty="0" err="1"/>
              <a:t>MySQL</a:t>
            </a:r>
            <a:r>
              <a:rPr lang="ru-RU" dirty="0"/>
              <a:t> — несколько баз данных на одном сервере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1.3 Физическое указание расположения новых таблиц на диске (табличное пространство) на уровне SQL для </a:t>
            </a:r>
            <a:r>
              <a:rPr lang="ru-RU" dirty="0" err="1"/>
              <a:t>PostgreSQL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653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2333" y="609599"/>
            <a:ext cx="7433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явно не хватает в </a:t>
            </a:r>
            <a:r>
              <a:rPr lang="ru-RU" dirty="0" err="1"/>
              <a:t>MySQL</a:t>
            </a:r>
            <a:r>
              <a:rPr lang="ru-RU" dirty="0"/>
              <a:t>, так это подобие команды \</a:t>
            </a:r>
            <a:r>
              <a:rPr lang="ru-RU" dirty="0" err="1"/>
              <a:t>watch</a:t>
            </a:r>
            <a:r>
              <a:rPr lang="ru-RU" dirty="0"/>
              <a:t> в </a:t>
            </a:r>
            <a:r>
              <a:rPr lang="ru-RU" dirty="0" err="1"/>
              <a:t>psql</a:t>
            </a:r>
            <a:r>
              <a:rPr lang="ru-RU" dirty="0"/>
              <a:t>, которая позволяет, указав секунды, повторять выполнение SQL запроса (аналог утилиты </a:t>
            </a:r>
            <a:r>
              <a:rPr lang="ru-RU" dirty="0" err="1"/>
              <a:t>watch</a:t>
            </a:r>
            <a:r>
              <a:rPr lang="ru-RU" dirty="0"/>
              <a:t> -n). Это обычно удобно для того, чтобы отслеживать как идет миграция (наполнение данных в таблицах</a:t>
            </a:r>
            <a:r>
              <a:rPr lang="ru-RU" dirty="0" smtClean="0"/>
              <a:t>)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select</a:t>
            </a:r>
            <a:r>
              <a:rPr lang="en-US" dirty="0"/>
              <a:t> NOW() \watch 1;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440093" y="4328313"/>
            <a:ext cx="83481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</a:t>
            </a:r>
            <a:r>
              <a:rPr lang="ru-RU" dirty="0" err="1"/>
              <a:t>PostgreSQL</a:t>
            </a:r>
            <a:r>
              <a:rPr lang="ru-RU" dirty="0"/>
              <a:t> можно быстро просмотреть историю запросов из </a:t>
            </a:r>
            <a:r>
              <a:rPr lang="ru-RU" dirty="0" err="1"/>
              <a:t>psql</a:t>
            </a:r>
            <a:r>
              <a:rPr lang="ru-RU" dirty="0"/>
              <a:t> командой \s, тогда как в клиенте </a:t>
            </a:r>
            <a:r>
              <a:rPr lang="ru-RU" dirty="0" err="1"/>
              <a:t>MySQL</a:t>
            </a:r>
            <a:r>
              <a:rPr lang="ru-RU" dirty="0"/>
              <a:t> нужно использовать клавиши вверх/вниз задействую функционал </a:t>
            </a:r>
            <a:r>
              <a:rPr lang="ru-RU" dirty="0" err="1"/>
              <a:t>readline</a:t>
            </a:r>
            <a:r>
              <a:rPr lang="ru-RU" dirty="0"/>
              <a:t> библиотеки (либо смотреть историю команд отдельно от клиента </a:t>
            </a:r>
            <a:r>
              <a:rPr lang="ru-RU" dirty="0" err="1"/>
              <a:t>mysql</a:t>
            </a:r>
            <a:r>
              <a:rPr lang="ru-RU" dirty="0"/>
              <a:t>). Это часто нужно, когда тестируешь повторно запрос на использование индексов. Было бы удобней в </a:t>
            </a:r>
            <a:r>
              <a:rPr lang="ru-RU" dirty="0" err="1"/>
              <a:t>PostgreSQL</a:t>
            </a:r>
            <a:r>
              <a:rPr lang="ru-RU" dirty="0"/>
              <a:t> после набора \s вместо копирования запроса, набирать номер запроса, как это делается при </a:t>
            </a:r>
            <a:r>
              <a:rPr lang="ru-RU" dirty="0" err="1"/>
              <a:t>profile</a:t>
            </a:r>
            <a:r>
              <a:rPr lang="ru-RU" dirty="0"/>
              <a:t> в </a:t>
            </a:r>
            <a:r>
              <a:rPr lang="ru-RU" dirty="0" err="1"/>
              <a:t>MySQL</a:t>
            </a:r>
            <a:r>
              <a:rPr lang="ru-RU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628" y="1857083"/>
            <a:ext cx="4176759" cy="23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1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0710" y="324967"/>
            <a:ext cx="670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Особо интересный момент в </a:t>
            </a:r>
            <a:r>
              <a:rPr lang="ru-RU" b="1" dirty="0" err="1"/>
              <a:t>PostgreSQL</a:t>
            </a:r>
            <a:r>
              <a:rPr lang="ru-RU" b="1" dirty="0"/>
              <a:t>, в отличие от </a:t>
            </a:r>
            <a:r>
              <a:rPr lang="ru-RU" b="1" dirty="0" err="1"/>
              <a:t>MySQL</a:t>
            </a:r>
            <a:r>
              <a:rPr lang="ru-RU" b="1" dirty="0"/>
              <a:t>, это более тесная интеграция с </a:t>
            </a:r>
            <a:r>
              <a:rPr lang="ru-RU" b="1" dirty="0" err="1"/>
              <a:t>bash</a:t>
            </a:r>
            <a:r>
              <a:rPr lang="ru-RU" b="1" dirty="0"/>
              <a:t> оболочкой.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Можно из </a:t>
            </a:r>
            <a:r>
              <a:rPr lang="ru-RU" dirty="0" err="1"/>
              <a:t>psql</a:t>
            </a:r>
            <a:r>
              <a:rPr lang="ru-RU" dirty="0"/>
              <a:t> выполнять </a:t>
            </a:r>
            <a:r>
              <a:rPr lang="ru-RU" dirty="0" err="1"/>
              <a:t>shell</a:t>
            </a:r>
            <a:r>
              <a:rPr lang="ru-RU" dirty="0"/>
              <a:t> команды (наподобие как в </a:t>
            </a:r>
            <a:r>
              <a:rPr lang="ru-RU" dirty="0" err="1"/>
              <a:t>vim</a:t>
            </a:r>
            <a:r>
              <a:rPr lang="ru-RU" dirty="0"/>
              <a:t> редакторе :! </a:t>
            </a:r>
            <a:r>
              <a:rPr lang="ru-RU" dirty="0" err="1"/>
              <a:t>pwd</a:t>
            </a:r>
            <a:r>
              <a:rPr lang="ru-RU" dirty="0"/>
              <a:t>), сохранять в переменные результат и затем использовать в генерации SQL запросов. В </a:t>
            </a:r>
            <a:r>
              <a:rPr lang="ru-RU" dirty="0" err="1"/>
              <a:t>MySQL</a:t>
            </a:r>
            <a:r>
              <a:rPr lang="ru-RU" dirty="0"/>
              <a:t> это все можно тоже сделать, но более длинными и не всегда удобными путями.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48" y="2547485"/>
            <a:ext cx="7370523" cy="414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60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80" y="115806"/>
            <a:ext cx="3396720" cy="66263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29" y="374862"/>
            <a:ext cx="3318404" cy="63673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73" y="4911398"/>
            <a:ext cx="3538994" cy="18307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929" y="0"/>
            <a:ext cx="3318404" cy="3905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73" y="4520873"/>
            <a:ext cx="3538994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9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407324"/>
            <a:ext cx="738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224995" y="176491"/>
            <a:ext cx="7410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Сопоставление синтаксиса MS SQL </a:t>
            </a:r>
            <a:r>
              <a:rPr lang="ru-RU" sz="2400" dirty="0" err="1"/>
              <a:t>Server</a:t>
            </a:r>
            <a:r>
              <a:rPr lang="ru-RU" sz="2400" dirty="0"/>
              <a:t> и </a:t>
            </a:r>
            <a:r>
              <a:rPr lang="ru-RU" sz="2400" dirty="0" err="1"/>
              <a:t>PostgreSQL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61258" y="86898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b="1" i="0" dirty="0" err="1" smtClean="0">
                <a:solidFill>
                  <a:srgbClr val="111111"/>
                </a:solidFill>
                <a:effectLst/>
                <a:latin typeface="-apple-system"/>
              </a:rPr>
              <a:t>Регистрозависимое</a:t>
            </a:r>
            <a:r>
              <a:rPr lang="ru-RU" sz="1600" b="1" i="0" dirty="0" smtClean="0">
                <a:solidFill>
                  <a:srgbClr val="111111"/>
                </a:solidFill>
                <a:effectLst/>
                <a:latin typeface="-apple-system"/>
              </a:rPr>
              <a:t> обращение к схемам, таблицам (представлениям) и их полям и другим объектам базы данных</a:t>
            </a:r>
            <a:endParaRPr lang="ru-RU" sz="1600" b="0" i="0" dirty="0" smtClean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ru-RU" sz="1600" b="0" i="0" dirty="0" smtClean="0">
                <a:solidFill>
                  <a:srgbClr val="111111"/>
                </a:solidFill>
                <a:effectLst/>
                <a:latin typeface="-apple-system"/>
              </a:rPr>
              <a:t>В MS SQL </a:t>
            </a:r>
            <a:r>
              <a:rPr lang="ru-RU" sz="1600" b="0" i="0" dirty="0" err="1" smtClean="0">
                <a:solidFill>
                  <a:srgbClr val="111111"/>
                </a:solidFill>
                <a:effectLst/>
                <a:latin typeface="-apple-system"/>
              </a:rPr>
              <a:t>Server</a:t>
            </a:r>
            <a:r>
              <a:rPr lang="ru-RU" sz="1600" b="0" i="0" dirty="0" smtClean="0">
                <a:solidFill>
                  <a:srgbClr val="111111"/>
                </a:solidFill>
                <a:effectLst/>
                <a:latin typeface="-apple-system"/>
              </a:rPr>
              <a:t> при обращениях к объектам можно использовать квадратные скобки (они обязательны, только если в названии объекта или его поля присутствуют недопустимые символы):</a:t>
            </a:r>
            <a:endParaRPr lang="ru-RU" sz="1600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61258" y="2684871"/>
            <a:ext cx="15311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Menlo"/>
              </a:rPr>
              <a:t>[schema] </a:t>
            </a:r>
            <a:endParaRPr lang="ru-RU" b="0" i="0" dirty="0" smtClean="0">
              <a:effectLst/>
              <a:latin typeface="Menlo"/>
            </a:endParaRPr>
          </a:p>
          <a:p>
            <a:r>
              <a:rPr lang="en-US" b="0" i="0" dirty="0" smtClean="0">
                <a:effectLst/>
                <a:latin typeface="Menlo"/>
              </a:rPr>
              <a:t>[</a:t>
            </a:r>
            <a:r>
              <a:rPr lang="en-US" b="1" i="0" dirty="0" smtClean="0">
                <a:effectLst/>
                <a:latin typeface="Menlo"/>
              </a:rPr>
              <a:t>table</a:t>
            </a:r>
            <a:r>
              <a:rPr lang="en-US" b="0" i="0" dirty="0" smtClean="0">
                <a:effectLst/>
                <a:latin typeface="Menlo"/>
              </a:rPr>
              <a:t>] </a:t>
            </a:r>
            <a:endParaRPr lang="ru-RU" b="0" i="0" dirty="0" smtClean="0">
              <a:effectLst/>
              <a:latin typeface="Menlo"/>
            </a:endParaRPr>
          </a:p>
          <a:p>
            <a:r>
              <a:rPr lang="en-US" b="0" i="0" dirty="0" smtClean="0">
                <a:effectLst/>
                <a:latin typeface="Menlo"/>
              </a:rPr>
              <a:t>[</a:t>
            </a:r>
            <a:r>
              <a:rPr lang="en-US" b="1" i="0" dirty="0" smtClean="0">
                <a:effectLst/>
                <a:latin typeface="Menlo"/>
              </a:rPr>
              <a:t>view</a:t>
            </a:r>
            <a:r>
              <a:rPr lang="en-US" b="0" i="0" dirty="0" smtClean="0">
                <a:effectLst/>
                <a:latin typeface="Menlo"/>
              </a:rPr>
              <a:t>] </a:t>
            </a:r>
            <a:endParaRPr lang="ru-RU" b="0" i="0" dirty="0" smtClean="0">
              <a:effectLst/>
              <a:latin typeface="Menlo"/>
            </a:endParaRPr>
          </a:p>
          <a:p>
            <a:r>
              <a:rPr lang="en-US" b="0" i="0" dirty="0" smtClean="0">
                <a:effectLst/>
                <a:latin typeface="Menlo"/>
              </a:rPr>
              <a:t>[object] </a:t>
            </a:r>
            <a:endParaRPr lang="ru-RU" b="0" i="0" dirty="0" smtClean="0">
              <a:effectLst/>
              <a:latin typeface="Menlo"/>
            </a:endParaRPr>
          </a:p>
          <a:p>
            <a:r>
              <a:rPr lang="en-US" b="0" i="0" dirty="0" smtClean="0">
                <a:effectLst/>
                <a:latin typeface="Menlo"/>
              </a:rPr>
              <a:t>[</a:t>
            </a:r>
            <a:r>
              <a:rPr lang="en-US" b="1" i="0" dirty="0" smtClean="0">
                <a:effectLst/>
                <a:latin typeface="Menlo"/>
              </a:rPr>
              <a:t>table</a:t>
            </a:r>
            <a:r>
              <a:rPr lang="en-US" b="0" i="0" dirty="0" smtClean="0">
                <a:effectLst/>
                <a:latin typeface="Menlo"/>
              </a:rPr>
              <a:t>].[field] </a:t>
            </a:r>
            <a:endParaRPr lang="ru-RU" b="0" i="0" dirty="0" smtClean="0">
              <a:effectLst/>
              <a:latin typeface="Menlo"/>
            </a:endParaRPr>
          </a:p>
          <a:p>
            <a:r>
              <a:rPr lang="en-US" b="0" i="0" dirty="0" smtClean="0">
                <a:effectLst/>
                <a:latin typeface="Menlo"/>
              </a:rPr>
              <a:t>[</a:t>
            </a:r>
            <a:r>
              <a:rPr lang="en-US" b="1" i="0" dirty="0" smtClean="0">
                <a:effectLst/>
                <a:latin typeface="Menlo"/>
              </a:rPr>
              <a:t>view</a:t>
            </a:r>
            <a:r>
              <a:rPr lang="en-US" b="0" i="0" dirty="0" smtClean="0">
                <a:effectLst/>
                <a:latin typeface="Menlo"/>
              </a:rPr>
              <a:t>].[field]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791201" y="295771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0" i="0" dirty="0" smtClean="0">
                <a:solidFill>
                  <a:srgbClr val="111111"/>
                </a:solidFill>
                <a:effectLst/>
                <a:latin typeface="-apple-system"/>
              </a:rPr>
              <a:t>В </a:t>
            </a:r>
            <a:r>
              <a:rPr lang="ru-RU" b="0" i="0" dirty="0" err="1" smtClean="0">
                <a:solidFill>
                  <a:srgbClr val="111111"/>
                </a:solidFill>
                <a:effectLst/>
                <a:latin typeface="-apple-system"/>
              </a:rPr>
              <a:t>PostgreSQL</a:t>
            </a:r>
            <a:r>
              <a:rPr lang="ru-RU" b="0" i="0" dirty="0" smtClean="0">
                <a:solidFill>
                  <a:srgbClr val="111111"/>
                </a:solidFill>
                <a:effectLst/>
                <a:latin typeface="-apple-system"/>
              </a:rPr>
              <a:t> для этого используются двойные кавычки (они обязательны, только если в названии объекта присутствуют заглавные буквы или есть недопустимые символы в названии объекта или его поля):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697593" y="4435041"/>
            <a:ext cx="154561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Menlo"/>
              </a:rPr>
              <a:t>"schema" </a:t>
            </a:r>
            <a:endParaRPr lang="ru-RU" b="0" i="0" dirty="0" smtClean="0">
              <a:effectLst/>
              <a:latin typeface="Menlo"/>
            </a:endParaRPr>
          </a:p>
          <a:p>
            <a:r>
              <a:rPr lang="en-US" b="0" i="0" dirty="0" smtClean="0">
                <a:effectLst/>
                <a:latin typeface="Menlo"/>
              </a:rPr>
              <a:t>"table" </a:t>
            </a:r>
            <a:endParaRPr lang="ru-RU" b="0" i="0" dirty="0" smtClean="0">
              <a:effectLst/>
              <a:latin typeface="Menlo"/>
            </a:endParaRPr>
          </a:p>
          <a:p>
            <a:r>
              <a:rPr lang="en-US" b="0" i="0" dirty="0" smtClean="0">
                <a:effectLst/>
                <a:latin typeface="Menlo"/>
              </a:rPr>
              <a:t>"view" </a:t>
            </a:r>
            <a:endParaRPr lang="ru-RU" b="0" i="0" dirty="0" smtClean="0">
              <a:effectLst/>
              <a:latin typeface="Menlo"/>
            </a:endParaRPr>
          </a:p>
          <a:p>
            <a:r>
              <a:rPr lang="en-US" b="0" i="0" dirty="0" smtClean="0">
                <a:effectLst/>
                <a:latin typeface="Menlo"/>
              </a:rPr>
              <a:t>"</a:t>
            </a:r>
            <a:r>
              <a:rPr lang="en-US" b="0" i="0" dirty="0" err="1" smtClean="0">
                <a:effectLst/>
                <a:latin typeface="Menlo"/>
              </a:rPr>
              <a:t>table"."field</a:t>
            </a:r>
            <a:r>
              <a:rPr lang="en-US" b="0" i="0" dirty="0" smtClean="0">
                <a:effectLst/>
                <a:latin typeface="Menlo"/>
              </a:rPr>
              <a:t>«</a:t>
            </a:r>
            <a:endParaRPr lang="ru-RU" b="0" i="0" dirty="0" smtClean="0">
              <a:effectLst/>
              <a:latin typeface="Menlo"/>
            </a:endParaRPr>
          </a:p>
          <a:p>
            <a:r>
              <a:rPr lang="en-US" b="0" i="0" dirty="0" smtClean="0">
                <a:effectLst/>
                <a:latin typeface="Menlo"/>
              </a:rPr>
              <a:t> "</a:t>
            </a:r>
            <a:r>
              <a:rPr lang="en-US" b="0" i="0" dirty="0" err="1" smtClean="0">
                <a:effectLst/>
                <a:latin typeface="Menlo"/>
              </a:rPr>
              <a:t>view"."field</a:t>
            </a:r>
            <a:r>
              <a:rPr lang="en-US" b="0" i="0" dirty="0" smtClean="0">
                <a:effectLst/>
                <a:latin typeface="Menlo"/>
              </a:rPr>
              <a:t>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63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16367" y="384756"/>
            <a:ext cx="3573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0" dirty="0" smtClean="0">
                <a:solidFill>
                  <a:srgbClr val="111111"/>
                </a:solidFill>
                <a:effectLst/>
                <a:latin typeface="-apple-system"/>
              </a:rPr>
              <a:t>Выборка заданных </a:t>
            </a:r>
            <a:r>
              <a:rPr lang="en-US" b="1" i="0" dirty="0" smtClean="0">
                <a:solidFill>
                  <a:srgbClr val="111111"/>
                </a:solidFill>
                <a:effectLst/>
                <a:latin typeface="-apple-system"/>
              </a:rPr>
              <a:t>N </a:t>
            </a:r>
            <a:r>
              <a:rPr lang="ru-RU" b="1" i="0" dirty="0" smtClean="0">
                <a:solidFill>
                  <a:srgbClr val="111111"/>
                </a:solidFill>
                <a:effectLst/>
                <a:latin typeface="-apple-system"/>
              </a:rPr>
              <a:t>данных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11" y="852141"/>
            <a:ext cx="6953250" cy="8477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206211" y="254141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i="0" dirty="0" smtClean="0">
                <a:solidFill>
                  <a:srgbClr val="111111"/>
                </a:solidFill>
                <a:effectLst/>
                <a:latin typeface="-apple-system"/>
              </a:rPr>
              <a:t>Постраничная загрузка данных (скользящее окно)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b="0" i="0" dirty="0" smtClean="0">
                <a:solidFill>
                  <a:srgbClr val="111111"/>
                </a:solidFill>
                <a:effectLst/>
                <a:latin typeface="-apple-system"/>
              </a:rPr>
              <a:t>Задача: извлечь 100 строк начиная с 202-й строки включительно по возрастанию даты рождения: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80" y="3487189"/>
            <a:ext cx="72675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82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85027" y="75890"/>
            <a:ext cx="453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0" dirty="0" smtClean="0">
                <a:solidFill>
                  <a:srgbClr val="111111"/>
                </a:solidFill>
                <a:effectLst/>
                <a:latin typeface="-apple-system"/>
              </a:rPr>
              <a:t>Выборка первого непустого значения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27" y="445222"/>
            <a:ext cx="6715125" cy="13811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385027" y="2728008"/>
            <a:ext cx="2940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0" dirty="0" smtClean="0">
                <a:solidFill>
                  <a:srgbClr val="111111"/>
                </a:solidFill>
                <a:effectLst/>
                <a:latin typeface="-apple-system"/>
              </a:rPr>
              <a:t>Тернарный оператор </a:t>
            </a:r>
            <a:r>
              <a:rPr lang="en-US" b="1" i="0" dirty="0" smtClean="0">
                <a:solidFill>
                  <a:srgbClr val="111111"/>
                </a:solidFill>
                <a:effectLst/>
                <a:latin typeface="-apple-system"/>
              </a:rPr>
              <a:t>IIF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027" y="3176588"/>
            <a:ext cx="6453875" cy="2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99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19565" y="808705"/>
            <a:ext cx="3434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0" dirty="0" smtClean="0">
                <a:solidFill>
                  <a:srgbClr val="111111"/>
                </a:solidFill>
                <a:effectLst/>
                <a:latin typeface="-apple-system"/>
              </a:rPr>
              <a:t>Вывод значения на консоль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65" y="1286102"/>
            <a:ext cx="7467600" cy="18097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565" y="3350029"/>
            <a:ext cx="3098276" cy="30982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1" y="3526291"/>
            <a:ext cx="3331709" cy="33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75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24</TotalTime>
  <Words>354</Words>
  <Application>Microsoft Office PowerPoint</Application>
  <PresentationFormat>Широкоэкранный</PresentationFormat>
  <Paragraphs>34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Menlo</vt:lpstr>
      <vt:lpstr>Trebuchet MS</vt:lpstr>
      <vt:lpstr>Tw Cen MT</vt:lpstr>
      <vt:lpstr>Контур</vt:lpstr>
      <vt:lpstr>Особенности синтаксиса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синтаксиса</dc:title>
  <dc:creator>Ирина</dc:creator>
  <cp:lastModifiedBy>Ирина</cp:lastModifiedBy>
  <cp:revision>3</cp:revision>
  <dcterms:created xsi:type="dcterms:W3CDTF">2023-03-22T04:41:08Z</dcterms:created>
  <dcterms:modified xsi:type="dcterms:W3CDTF">2023-03-22T05:05:38Z</dcterms:modified>
</cp:coreProperties>
</file>